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74" r:id="rId9"/>
    <p:sldId id="27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79" r:id="rId22"/>
    <p:sldId id="283" r:id="rId23"/>
    <p:sldId id="281" r:id="rId24"/>
    <p:sldId id="284" r:id="rId25"/>
    <p:sldId id="286" r:id="rId26"/>
    <p:sldId id="287" r:id="rId27"/>
    <p:sldId id="288" r:id="rId28"/>
    <p:sldId id="280" r:id="rId29"/>
    <p:sldId id="271" r:id="rId30"/>
    <p:sldId id="285" r:id="rId31"/>
    <p:sldId id="272" r:id="rId32"/>
    <p:sldId id="291" r:id="rId33"/>
    <p:sldId id="292" r:id="rId34"/>
    <p:sldId id="293" r:id="rId35"/>
    <p:sldId id="295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64F6FDF-BEA4-416F-A002-27A95139CA44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7626AC-55BF-4E43-9345-FD5C17E18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29684" cy="23574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Предмет</a:t>
            </a:r>
            <a:br>
              <a:rPr lang="ru-RU" sz="3200" dirty="0" smtClean="0"/>
            </a:br>
            <a:r>
              <a:rPr lang="ru-RU" sz="3200" dirty="0" smtClean="0"/>
              <a:t>«Основы проектирования»</a:t>
            </a:r>
            <a:br>
              <a:rPr lang="ru-RU" sz="3200" dirty="0" smtClean="0"/>
            </a:br>
            <a:r>
              <a:rPr lang="ru-RU" sz="3200" dirty="0" smtClean="0"/>
              <a:t>как средство развития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проектно-исследовательских умений обучающихся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4143372" cy="1857388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МБОУ «Средняя общеобразовательная школа №8»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г. Краснокамска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G:\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507209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Овладение учащимися универсальными учебными действиями происходит в контексте разных учебных предметов, в том числе и учебного курса «Основы проектирования», в котором особое внимание уделяется основам учебно-исследовательской деятельности в 5 классе и основам проектной деятельности в 6 классе.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Предполагается, что первый уровень проектно-исследовательской деятельности осваивается учащимися в начальной школе, второй  уровень – в 5 – 6 классах, третий уровень – в 7 – 9 классах.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Знания, умения и навыки, полученные учащимися в результате освоения программы учебного курса «Основы проектирования», в дальнейшем применяются и в рамках остальных учебных предметов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и гуманитарного циклов в 7 – 11 классах.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Краткое содержание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3813" algn="just">
              <a:buNone/>
            </a:pPr>
            <a:r>
              <a:rPr lang="ru-RU" dirty="0" smtClean="0"/>
              <a:t>Акцент на исследовательской и проектной деятельности учащихся в рамках разработанного курса сделан не случайно: именно такие виды деятельности способствуют формированию умения работать как индивидуально, так и в творческих группах. Учащиеся не только способны самостоятельно ориентироваться в бесконечном потоке информации, но и применять её в практических целях. А создание и реализация собственных исследовательских работ и проектов способствует формированию своей точки зрения на выбранную проблему, а значит и личностному росту учащихся, что немаловажно для их дальнейшей социализации.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Планируемые результаты освоения учащимися программы учебного курса «Основы проектирования».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01122" cy="428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Планируемые результаты освоения учащимися программы учебного курса «Основы проектирования» предполагают формирование компетенций: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Ценностно-смысловая компетентность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положительной мотивации к обучению.</a:t>
            </a:r>
          </a:p>
          <a:p>
            <a:pPr>
              <a:buNone/>
            </a:pPr>
            <a:r>
              <a:rPr lang="ru-RU" dirty="0" smtClean="0"/>
              <a:t>• Осознание своей роли и предназначения.</a:t>
            </a:r>
          </a:p>
          <a:p>
            <a:pPr>
              <a:buNone/>
            </a:pPr>
            <a:r>
              <a:rPr lang="ru-RU" dirty="0" smtClean="0"/>
              <a:t>• Умение выбирать целевые и смысловые установки для действий и поступков, принимать решения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Общекультурная компетентность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282961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• Осведомленность ученика в вопросах познания.</a:t>
            </a:r>
          </a:p>
          <a:p>
            <a:pPr>
              <a:buNone/>
            </a:pPr>
            <a:r>
              <a:rPr lang="ru-RU" dirty="0" smtClean="0"/>
              <a:t>• Владение эффективными способами организации своего учебного времени.</a:t>
            </a:r>
          </a:p>
          <a:p>
            <a:pPr>
              <a:buNone/>
            </a:pPr>
            <a:r>
              <a:rPr lang="ru-RU" dirty="0" smtClean="0"/>
              <a:t>• Уровень воспитанности учащихся.</a:t>
            </a:r>
          </a:p>
          <a:p>
            <a:pPr>
              <a:buNone/>
            </a:pPr>
            <a:r>
              <a:rPr lang="ru-RU" dirty="0" smtClean="0"/>
              <a:t>• Овладение познанием и опытом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Информационная компетентность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6400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• Умение самостоятельно добывать, анализировать и отбирать информацию, сохранять и передавать её.</a:t>
            </a:r>
          </a:p>
          <a:p>
            <a:pPr>
              <a:buNone/>
            </a:pPr>
            <a:r>
              <a:rPr lang="ru-RU" dirty="0" smtClean="0"/>
              <a:t>• Умение создавать </a:t>
            </a:r>
            <a:r>
              <a:rPr lang="ru-RU" dirty="0" err="1" smtClean="0"/>
              <a:t>мультимедийную</a:t>
            </a:r>
            <a:r>
              <a:rPr lang="ru-RU" dirty="0" smtClean="0"/>
              <a:t> продукцию (компьютерную презентацию).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Коммуникативная компетентность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• Эмоциональная отзывчивость, </a:t>
            </a:r>
            <a:r>
              <a:rPr lang="ru-RU" dirty="0" err="1" smtClean="0"/>
              <a:t>эмпатия</a:t>
            </a:r>
            <a:r>
              <a:rPr lang="ru-RU" dirty="0" smtClean="0"/>
              <a:t>, толерантность.</a:t>
            </a:r>
          </a:p>
          <a:p>
            <a:pPr>
              <a:buNone/>
            </a:pPr>
            <a:r>
              <a:rPr lang="ru-RU" dirty="0" smtClean="0"/>
              <a:t>• Владение конкретными навыками, поведенческими реакциями, умением решать конфликтные ситуации.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навыков работы в группе, выполнение различных социальных ролей  в коллективе. Готовность к сотрудничеству с другими людьми.</a:t>
            </a:r>
          </a:p>
          <a:p>
            <a:pPr>
              <a:buNone/>
            </a:pPr>
            <a:r>
              <a:rPr lang="ru-RU" dirty="0" smtClean="0"/>
              <a:t>• Умение представить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95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Компетентность личностного</a:t>
            </a:r>
            <a:br>
              <a:rPr lang="ru-RU" sz="3200" dirty="0" smtClean="0"/>
            </a:br>
            <a:r>
              <a:rPr lang="ru-RU" sz="3200" dirty="0" smtClean="0"/>
              <a:t>самосовершенствования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r>
              <a:rPr lang="ru-RU" dirty="0" smtClean="0"/>
              <a:t>Умение взаимодействовать в коллективе и находить конструктивные решения.</a:t>
            </a:r>
          </a:p>
          <a:p>
            <a:pPr algn="just"/>
            <a:r>
              <a:rPr lang="ru-RU" dirty="0" err="1" smtClean="0"/>
              <a:t>Сформированность</a:t>
            </a:r>
            <a:r>
              <a:rPr lang="ru-RU" dirty="0" smtClean="0"/>
              <a:t> психологической грамотности, культуры мышления и поведения.</a:t>
            </a:r>
          </a:p>
          <a:p>
            <a:pPr algn="just"/>
            <a:r>
              <a:rPr lang="ru-RU" dirty="0" smtClean="0"/>
              <a:t> Степень комфортности школьника в образовательной среде.</a:t>
            </a:r>
          </a:p>
          <a:p>
            <a:pPr lvl="0"/>
            <a:r>
              <a:rPr lang="ru-RU" dirty="0" smtClean="0"/>
              <a:t>Развитие новых способностей.</a:t>
            </a:r>
          </a:p>
          <a:p>
            <a:pPr lvl="0" algn="just"/>
            <a:r>
              <a:rPr lang="ru-RU" dirty="0" smtClean="0"/>
              <a:t>Личная удовлетворённость в результатах своего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Учебно-познавательная компетентность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5687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• Знания и умения </a:t>
            </a:r>
            <a:r>
              <a:rPr lang="ru-RU" dirty="0" err="1" smtClean="0"/>
              <a:t>целеполагания</a:t>
            </a:r>
            <a:r>
              <a:rPr lang="ru-RU" dirty="0" smtClean="0"/>
              <a:t>, планирования, анализа,  рефлексии, самооценки.</a:t>
            </a:r>
          </a:p>
          <a:p>
            <a:pPr algn="just">
              <a:buNone/>
            </a:pPr>
            <a:r>
              <a:rPr lang="ru-RU" dirty="0" smtClean="0"/>
              <a:t>• Овладение  навыками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Оценивание результатов деятельности обучающихся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ru-RU" u="sng" dirty="0" smtClean="0"/>
              <a:t>От 0 до 8 баллов:</a:t>
            </a:r>
            <a:endParaRPr lang="ru-RU" b="1" u="sng" dirty="0" smtClean="0"/>
          </a:p>
          <a:p>
            <a:pPr marL="514350" indent="-514350">
              <a:buNone/>
            </a:pPr>
            <a:r>
              <a:rPr lang="ru-RU" dirty="0" smtClean="0"/>
              <a:t>Постановка проблемы;</a:t>
            </a:r>
          </a:p>
          <a:p>
            <a:pPr marL="514350" indent="-514350">
              <a:buNone/>
            </a:pPr>
            <a:r>
              <a:rPr lang="ru-RU" dirty="0" smtClean="0"/>
              <a:t>Постановка цели и создание стратегии действий;</a:t>
            </a:r>
          </a:p>
          <a:p>
            <a:pPr marL="514350" indent="-514350">
              <a:buNone/>
            </a:pPr>
            <a:r>
              <a:rPr lang="ru-RU" dirty="0" smtClean="0"/>
              <a:t>Планирование (алгоритм действий);</a:t>
            </a:r>
          </a:p>
          <a:p>
            <a:pPr marL="514350" indent="-514350">
              <a:buNone/>
            </a:pPr>
            <a:r>
              <a:rPr lang="ru-RU" dirty="0" smtClean="0"/>
              <a:t>Прогнозирование результата действий;</a:t>
            </a:r>
          </a:p>
          <a:p>
            <a:pPr marL="514350" indent="-514350">
              <a:buNone/>
            </a:pPr>
            <a:r>
              <a:rPr lang="ru-RU" dirty="0" smtClean="0"/>
              <a:t>Оценка полученного продукта;</a:t>
            </a:r>
          </a:p>
          <a:p>
            <a:pPr marL="514350" indent="-514350">
              <a:buNone/>
            </a:pPr>
            <a:r>
              <a:rPr lang="ru-RU" dirty="0" smtClean="0"/>
              <a:t>Работа с информацией;</a:t>
            </a:r>
          </a:p>
          <a:p>
            <a:pPr marL="514350" indent="-514350">
              <a:buNone/>
            </a:pPr>
            <a:r>
              <a:rPr lang="ru-RU" dirty="0" smtClean="0"/>
              <a:t>Формулировка выводов;</a:t>
            </a:r>
          </a:p>
          <a:p>
            <a:pPr marL="514350" indent="-514350">
              <a:buNone/>
            </a:pPr>
            <a:r>
              <a:rPr lang="ru-RU" dirty="0" smtClean="0"/>
              <a:t>Письменный вариант работы;</a:t>
            </a:r>
          </a:p>
          <a:p>
            <a:pPr marL="514350" indent="-514350">
              <a:buNone/>
            </a:pPr>
            <a:r>
              <a:rPr lang="ru-RU" dirty="0" smtClean="0"/>
              <a:t>Устная презентация;</a:t>
            </a:r>
          </a:p>
          <a:p>
            <a:pPr marL="514350" indent="-514350">
              <a:buNone/>
            </a:pPr>
            <a:r>
              <a:rPr lang="ru-RU" dirty="0" smtClean="0"/>
              <a:t>Работа в команде;</a:t>
            </a:r>
          </a:p>
          <a:p>
            <a:pPr marL="514350" indent="-514350">
              <a:buNone/>
            </a:pPr>
            <a:r>
              <a:rPr lang="ru-RU" dirty="0" smtClean="0"/>
              <a:t>Оценка продвижения в проекте.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Метод проектов – один из способов реализации ФГОС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6237"/>
            <a:ext cx="5043494" cy="4526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Метод проектов не является принципиально новым в педагогической практике, но вместе с тем его сегодня относят к педагогическим технологиям ХХI века как предусматривающий умение адаптироваться в стремительно изменяющемся мире.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Documents and Settings\Admin\Рабочий стол\ФГОСТ_b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2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Критерии оценки </a:t>
            </a:r>
            <a:r>
              <a:rPr lang="ru-RU" sz="3200" b="1" dirty="0" err="1" smtClean="0"/>
              <a:t>мультимедийных</a:t>
            </a:r>
            <a:r>
              <a:rPr lang="ru-RU" sz="3200" b="1" dirty="0" smtClean="0"/>
              <a:t> проектов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1.</a:t>
            </a:r>
            <a:endParaRPr lang="ru-RU" sz="3700" dirty="0" smtClean="0"/>
          </a:p>
          <a:p>
            <a:r>
              <a:rPr lang="ru-RU" sz="3700" dirty="0" smtClean="0"/>
              <a:t>Критерии оценки презентации (5 баллов):</a:t>
            </a:r>
          </a:p>
          <a:p>
            <a:pPr lvl="0"/>
            <a:r>
              <a:rPr lang="ru-RU" sz="3700" dirty="0" smtClean="0"/>
              <a:t>Объем презентации (не менее 5 слайдов)</a:t>
            </a:r>
          </a:p>
          <a:p>
            <a:pPr lvl="0"/>
            <a:r>
              <a:rPr lang="ru-RU" sz="3700" dirty="0" smtClean="0"/>
              <a:t>Наличие разнообразного наглядного материала (фото, рисунки, картинки, карты, таблицы, диаграммы)</a:t>
            </a:r>
          </a:p>
          <a:p>
            <a:pPr lvl="0"/>
            <a:r>
              <a:rPr lang="ru-RU" sz="3700" dirty="0" smtClean="0"/>
              <a:t>Техническая грамотность выполнения презентации (формат, объем текста не более 40 слов, шрифт)</a:t>
            </a:r>
          </a:p>
          <a:p>
            <a:pPr lvl="0"/>
            <a:r>
              <a:rPr lang="ru-RU" sz="3700" dirty="0" smtClean="0"/>
              <a:t>Уместность использования анимации (звуков, эффектов, музыки)</a:t>
            </a:r>
          </a:p>
          <a:p>
            <a:pPr lvl="0"/>
            <a:r>
              <a:rPr lang="ru-RU" sz="3700" dirty="0" smtClean="0"/>
              <a:t>Эстетичный вид презентации (цвет, соразмерность картинок, шрифтов)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2.</a:t>
            </a:r>
          </a:p>
          <a:p>
            <a:r>
              <a:rPr lang="ru-RU" sz="3700" dirty="0" smtClean="0"/>
              <a:t>Критерии оценки содержания проекта (5 баллов):</a:t>
            </a:r>
          </a:p>
          <a:p>
            <a:pPr lvl="0"/>
            <a:r>
              <a:rPr lang="ru-RU" sz="3700" dirty="0" smtClean="0"/>
              <a:t>Соответствие между темой и содержанием</a:t>
            </a:r>
          </a:p>
          <a:p>
            <a:pPr lvl="0"/>
            <a:r>
              <a:rPr lang="ru-RU" sz="3700" dirty="0" smtClean="0"/>
              <a:t>Актуальность, новизна</a:t>
            </a:r>
          </a:p>
          <a:p>
            <a:pPr lvl="0"/>
            <a:r>
              <a:rPr lang="ru-RU" sz="3700" dirty="0" smtClean="0"/>
              <a:t>Информативная насыщенность проекта</a:t>
            </a:r>
          </a:p>
          <a:p>
            <a:pPr lvl="0"/>
            <a:r>
              <a:rPr lang="ru-RU" sz="3700" dirty="0" smtClean="0"/>
              <a:t>Наличие оригинальных находок, собственных суждений</a:t>
            </a:r>
          </a:p>
          <a:p>
            <a:pPr lvl="0"/>
            <a:r>
              <a:rPr lang="ru-RU" sz="3700" dirty="0" smtClean="0"/>
              <a:t>Логичное изложение материала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3.</a:t>
            </a:r>
          </a:p>
          <a:p>
            <a:r>
              <a:rPr lang="ru-RU" sz="3700" dirty="0" smtClean="0"/>
              <a:t>Критерии оценки защиты проекта (5 баллов):</a:t>
            </a:r>
          </a:p>
          <a:p>
            <a:pPr lvl="0"/>
            <a:r>
              <a:rPr lang="ru-RU" sz="3700" dirty="0" smtClean="0"/>
              <a:t>Точное следование регламенту (2-3 мин.)</a:t>
            </a:r>
          </a:p>
          <a:p>
            <a:pPr lvl="0"/>
            <a:r>
              <a:rPr lang="ru-RU" sz="3700" dirty="0" smtClean="0"/>
              <a:t>Языковая правильность речи (грамматическая, лексическая, фонетическая)</a:t>
            </a:r>
          </a:p>
          <a:p>
            <a:pPr lvl="0"/>
            <a:r>
              <a:rPr lang="ru-RU" sz="3700" dirty="0" smtClean="0"/>
              <a:t>Степень владения материалом (свободное – без опоры, несвободное – с опорой)</a:t>
            </a:r>
          </a:p>
          <a:p>
            <a:pPr lvl="0"/>
            <a:r>
              <a:rPr lang="ru-RU" sz="3700" dirty="0" smtClean="0"/>
              <a:t>Умение привлечь внимание аудитории (вступление, концовка)</a:t>
            </a:r>
          </a:p>
          <a:p>
            <a:pPr lvl="0"/>
            <a:r>
              <a:rPr lang="ru-RU" sz="3700" dirty="0" smtClean="0"/>
              <a:t>Самостоятельное управление слайдами презентации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u="sng" dirty="0" smtClean="0"/>
              <a:t>Итого</a:t>
            </a:r>
            <a:r>
              <a:rPr lang="ru-RU" sz="3700" dirty="0" smtClean="0"/>
              <a:t>:</a:t>
            </a:r>
          </a:p>
          <a:p>
            <a:r>
              <a:rPr lang="ru-RU" sz="3700" dirty="0" smtClean="0"/>
              <a:t>13-15 баллов – “5”</a:t>
            </a:r>
          </a:p>
          <a:p>
            <a:r>
              <a:rPr lang="ru-RU" sz="3700" dirty="0" smtClean="0"/>
              <a:t>10-12 баллов – “4”</a:t>
            </a:r>
          </a:p>
          <a:p>
            <a:r>
              <a:rPr lang="ru-RU" sz="3700" dirty="0" smtClean="0"/>
              <a:t>7-9 баллов – “3”</a:t>
            </a:r>
          </a:p>
          <a:p>
            <a:r>
              <a:rPr lang="ru-RU" sz="37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Самооценка и оценка одноклассников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Самостоятельность работы над проектом.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 - Актуальность и значимость темы.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-  Полнота раскрытия темы.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    - Оригинальность решения проблемы.</a:t>
            </a:r>
            <a:br>
              <a:rPr lang="ru-RU" dirty="0" smtClean="0"/>
            </a:br>
            <a:r>
              <a:rPr lang="ru-RU" dirty="0" smtClean="0"/>
              <a:t>       </a:t>
            </a:r>
          </a:p>
          <a:p>
            <a:pPr algn="just">
              <a:buNone/>
            </a:pPr>
            <a:r>
              <a:rPr lang="ru-RU" dirty="0" smtClean="0"/>
              <a:t>-Артистизм и выразительность выступления.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-Раскрытие содержания проекта на презентации.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-Использование средств наглядности, технических средств.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Необходимый инструментарий: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Рабочая тетрадь.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Дневник проектной деятельности.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Рабочий лист на каждое занятие.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Лист оценки и самооценки.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Рефлексивный лист.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711457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ЛИЧНОСТНО-КОММУНИКАТИВНЫЕ:</a:t>
            </a:r>
          </a:p>
          <a:p>
            <a:r>
              <a:rPr lang="ru-RU" sz="2400" dirty="0" smtClean="0"/>
              <a:t>Повышение мотивации обучающихся к учебной деятельности.</a:t>
            </a:r>
          </a:p>
          <a:p>
            <a:r>
              <a:rPr lang="ru-RU" sz="2400" dirty="0" smtClean="0"/>
              <a:t>Повышение уверенности в себе при публичной речи.</a:t>
            </a:r>
          </a:p>
          <a:p>
            <a:r>
              <a:rPr lang="ru-RU" sz="2400" dirty="0" smtClean="0"/>
              <a:t>Умение взаимодействовать со сверстниками внутри команды.</a:t>
            </a:r>
          </a:p>
          <a:p>
            <a:endParaRPr lang="ru-RU" dirty="0"/>
          </a:p>
        </p:txBody>
      </p:sp>
      <p:pic>
        <p:nvPicPr>
          <p:cNvPr id="4" name="Picture 3" descr="C:\Documents and Settings\завуч\Рабочий стол\Для презентации\112___02\IMG_2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79395"/>
            <a:ext cx="3143239" cy="2578605"/>
          </a:xfrm>
          <a:prstGeom prst="rect">
            <a:avLst/>
          </a:prstGeom>
          <a:noFill/>
        </p:spPr>
      </p:pic>
      <p:pic>
        <p:nvPicPr>
          <p:cNvPr id="6" name="Picture 2" descr="E:\DCIM\111_PANA\P111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32"/>
            <a:ext cx="3377069" cy="257176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Основы проектирования - Фото\Групповая работа - Писарева О.С\IMG_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6256"/>
            <a:ext cx="257173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самостоятельности в использовании книжных источников и библиотечного фонда.</a:t>
            </a:r>
          </a:p>
          <a:p>
            <a:endParaRPr lang="ru-RU" dirty="0"/>
          </a:p>
        </p:txBody>
      </p:sp>
      <p:pic>
        <p:nvPicPr>
          <p:cNvPr id="4" name="Picture 2" descr="C:\Documents and Settings\завуч\Рабочий стол\Для презентации\P111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400052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Промежуточные результаты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139953"/>
          </a:xfrm>
        </p:spPr>
        <p:txBody>
          <a:bodyPr/>
          <a:lstStyle/>
          <a:p>
            <a:pPr algn="ctr">
              <a:buNone/>
            </a:pPr>
            <a:r>
              <a:rPr lang="ru-RU" sz="2400" u="sng" dirty="0" smtClean="0"/>
              <a:t>Ценностно-смысловая компетентность:</a:t>
            </a:r>
          </a:p>
          <a:p>
            <a:pPr algn="just"/>
            <a:r>
              <a:rPr lang="ru-RU" sz="2400" dirty="0" smtClean="0"/>
              <a:t>Более уверенная и самостоятельная формулировка цели;</a:t>
            </a:r>
          </a:p>
          <a:p>
            <a:pPr algn="just"/>
            <a:r>
              <a:rPr lang="ru-RU" sz="2400" dirty="0" smtClean="0"/>
              <a:t>Выраженный интерес к построению алгоритма действий и результату самостоятельной деятельности.</a:t>
            </a:r>
          </a:p>
          <a:p>
            <a:endParaRPr lang="ru-RU" u="sng" dirty="0"/>
          </a:p>
        </p:txBody>
      </p:sp>
      <p:pic>
        <p:nvPicPr>
          <p:cNvPr id="4" name="Рисунок 3" descr="C:\Documents and Settings\Admin\Рабочий стол\Основы проектирования - Фото\Групповая работа - Писарева О.С\IMG_2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2571736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Основы проектирования - Фото\Групповая работа - Писарева О.С\IMG_2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14752"/>
            <a:ext cx="3143272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Основы проектирования - Фото\Групповая работа - Писарева О.С\IMG_2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1"/>
            <a:ext cx="3428992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997209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ПОЗНАВАТЕЛЬНЫЕ:</a:t>
            </a:r>
          </a:p>
          <a:p>
            <a:pPr algn="just"/>
            <a:r>
              <a:rPr lang="ru-RU" b="1" dirty="0" smtClean="0"/>
              <a:t>Сложилось общее представление об этапах исследовательской и проектной работы у пятиклассников.</a:t>
            </a:r>
          </a:p>
          <a:p>
            <a:pPr algn="just"/>
            <a:endParaRPr lang="ru-RU" b="1" dirty="0"/>
          </a:p>
        </p:txBody>
      </p:sp>
      <p:pic>
        <p:nvPicPr>
          <p:cNvPr id="5" name="Рисунок 4" descr="C:\Documents and Settings\Admin\Рабочий стол\Основы проектирования - Фото\Групповая работа - Писарева О.С\IMG_29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3528079" cy="28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Промежуточные результаты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113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ПОЗНАВАТЕЛЬНЫЕ:</a:t>
            </a:r>
          </a:p>
          <a:p>
            <a:pPr algn="ctr">
              <a:buNone/>
            </a:pPr>
            <a:r>
              <a:rPr lang="ru-RU" dirty="0" smtClean="0"/>
              <a:t>Шестиклассники создают учебные </a:t>
            </a:r>
            <a:r>
              <a:rPr lang="ru-RU" dirty="0" err="1" smtClean="0"/>
              <a:t>минипроекты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Повышается интерес к краеведению, истории, литературе, русскому языку.</a:t>
            </a:r>
            <a:endParaRPr lang="ru-RU" dirty="0"/>
          </a:p>
        </p:txBody>
      </p:sp>
      <p:pic>
        <p:nvPicPr>
          <p:cNvPr id="5" name="Рисунок 4" descr="C:\Documents and Settings\Admin\Рабочий стол\Основы проектирования - Фото\ВИКТОРИНА о Краснокамске - Верхоланцева - 29.05.2013\IMG_3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4029069"/>
            <a:ext cx="2928958" cy="282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Основы проектирования - Фото\ВИКТОРИНА о Краснокамске - Верхоланцева - 29.05.2013\IMG_3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00505"/>
            <a:ext cx="249947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Основы проектирования - Фото\ВИКТОРИНА о Краснокамске - Верхоланцева - 29.05.2013\IMG_3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7147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Перечень оборудования: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Компьютер для учителя.</a:t>
            </a:r>
          </a:p>
          <a:p>
            <a:pPr lvl="0"/>
            <a:r>
              <a:rPr lang="ru-RU" dirty="0" smtClean="0"/>
              <a:t>Ноутбуки для учащихся.</a:t>
            </a:r>
          </a:p>
          <a:p>
            <a:pPr lvl="0"/>
            <a:r>
              <a:rPr lang="ru-RU" dirty="0" smtClean="0"/>
              <a:t>Зарядное устройство для ноутбуков.</a:t>
            </a:r>
          </a:p>
          <a:p>
            <a:pPr lvl="0"/>
            <a:r>
              <a:rPr lang="ru-RU" dirty="0" smtClean="0"/>
              <a:t>Интерактивная доска.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ПРИМЕРНЫЕ УПРАЖНЕНИЯ, созданные детьми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 учебному курсу «Основы проектирования»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Тема: СИТУАЦИЯ И ПРОБЛЕМА.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№1. Вспомните эпизод из сказки «Царевна-лягушка», в котором Иван-царевич сжигает лягушачью кожу. Могли ли события сказки развернуться иначе, если бы он этого не сделал? Опишите </a:t>
            </a:r>
            <a:r>
              <a:rPr lang="ru-RU" b="1" i="1" dirty="0" smtClean="0"/>
              <a:t>желаемую</a:t>
            </a:r>
            <a:r>
              <a:rPr lang="ru-RU" i="1" dirty="0" smtClean="0"/>
              <a:t> для героя </a:t>
            </a:r>
            <a:r>
              <a:rPr lang="ru-RU" b="1" i="1" dirty="0" smtClean="0"/>
              <a:t>ситуацию</a:t>
            </a:r>
            <a:r>
              <a:rPr lang="ru-RU" i="1" dirty="0" smtClean="0"/>
              <a:t> и </a:t>
            </a:r>
            <a:r>
              <a:rPr lang="ru-RU" b="1" i="1" dirty="0" smtClean="0"/>
              <a:t>ситуацию реальную</a:t>
            </a:r>
            <a:r>
              <a:rPr lang="ru-RU" i="1" dirty="0" smtClean="0"/>
              <a:t>. Какая </a:t>
            </a:r>
            <a:r>
              <a:rPr lang="ru-RU" b="1" i="1" dirty="0" smtClean="0"/>
              <a:t>проблема</a:t>
            </a:r>
            <a:r>
              <a:rPr lang="ru-RU" i="1" dirty="0" smtClean="0"/>
              <a:t> возникает?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№2. Прочитайте эпизод о признании Алёши в сказке А. Погорельского «Чёрная курица, или Подземные жители». Могли ли события сказки развернуться иначе, если бы герой не сознался? Опишите </a:t>
            </a:r>
            <a:r>
              <a:rPr lang="ru-RU" b="1" i="1" dirty="0" smtClean="0"/>
              <a:t>желаемую</a:t>
            </a:r>
            <a:r>
              <a:rPr lang="ru-RU" i="1" dirty="0" smtClean="0"/>
              <a:t> для героя </a:t>
            </a:r>
            <a:r>
              <a:rPr lang="ru-RU" b="1" i="1" dirty="0" smtClean="0"/>
              <a:t>ситуацию</a:t>
            </a:r>
            <a:r>
              <a:rPr lang="ru-RU" i="1" dirty="0" smtClean="0"/>
              <a:t> и </a:t>
            </a:r>
            <a:r>
              <a:rPr lang="ru-RU" b="1" i="1" dirty="0" smtClean="0"/>
              <a:t>ситуацию реальную</a:t>
            </a:r>
            <a:r>
              <a:rPr lang="ru-RU" i="1" dirty="0" smtClean="0"/>
              <a:t>. Какая </a:t>
            </a:r>
            <a:r>
              <a:rPr lang="ru-RU" b="1" i="1" dirty="0" smtClean="0"/>
              <a:t>проблема</a:t>
            </a:r>
            <a:r>
              <a:rPr lang="ru-RU" i="1" dirty="0" smtClean="0"/>
              <a:t> возникает?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№3. Прочитайте финал рассказа И.С.Тургенева «</a:t>
            </a:r>
            <a:r>
              <a:rPr lang="ru-RU" i="1" dirty="0" err="1" smtClean="0"/>
              <a:t>Муму</a:t>
            </a:r>
            <a:r>
              <a:rPr lang="ru-RU" i="1" dirty="0" smtClean="0"/>
              <a:t>». Могли ли события рассказа  развернуться иначе, если бы герой не расстался с любимой собачкой?? Опишите </a:t>
            </a:r>
            <a:r>
              <a:rPr lang="ru-RU" b="1" i="1" dirty="0" smtClean="0"/>
              <a:t>желаемую</a:t>
            </a:r>
            <a:r>
              <a:rPr lang="ru-RU" i="1" dirty="0" smtClean="0"/>
              <a:t> для героя </a:t>
            </a:r>
            <a:r>
              <a:rPr lang="ru-RU" b="1" i="1" dirty="0" smtClean="0"/>
              <a:t>ситуацию</a:t>
            </a:r>
            <a:r>
              <a:rPr lang="ru-RU" i="1" dirty="0" smtClean="0"/>
              <a:t> и </a:t>
            </a:r>
            <a:r>
              <a:rPr lang="ru-RU" b="1" i="1" dirty="0" smtClean="0"/>
              <a:t>ситуацию реальную</a:t>
            </a:r>
            <a:r>
              <a:rPr lang="ru-RU" i="1" dirty="0" smtClean="0"/>
              <a:t>. Какая </a:t>
            </a:r>
            <a:r>
              <a:rPr lang="ru-RU" b="1" i="1" dirty="0" smtClean="0"/>
              <a:t>проблема</a:t>
            </a:r>
            <a:r>
              <a:rPr lang="ru-RU" i="1" dirty="0" smtClean="0"/>
              <a:t> возникает?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39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Проектно-исследовательская деятельность как путь реализации </a:t>
            </a:r>
            <a:r>
              <a:rPr lang="ru-RU" sz="3200" dirty="0" err="1" smtClean="0"/>
              <a:t>компетентностного</a:t>
            </a:r>
            <a:r>
              <a:rPr lang="ru-RU" sz="3200" dirty="0" smtClean="0"/>
              <a:t> подхода к преподаванию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571612"/>
            <a:ext cx="4972056" cy="478634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Личностно-ориентированное образование.</a:t>
            </a:r>
          </a:p>
          <a:p>
            <a:pPr algn="ctr">
              <a:buNone/>
            </a:pPr>
            <a:endParaRPr lang="ru-RU" sz="2000" b="1" dirty="0" smtClean="0"/>
          </a:p>
          <a:p>
            <a:r>
              <a:rPr lang="ru-RU" sz="2000" b="1" dirty="0" smtClean="0"/>
              <a:t>Обучающийся – субъект.</a:t>
            </a:r>
          </a:p>
          <a:p>
            <a:pPr algn="ctr">
              <a:buNone/>
            </a:pPr>
            <a:endParaRPr lang="ru-RU" sz="2000" b="1" dirty="0" smtClean="0"/>
          </a:p>
          <a:p>
            <a:r>
              <a:rPr lang="ru-RU" sz="2000" b="1" dirty="0" smtClean="0"/>
              <a:t>Совместно с педагогом обучающийся участвует в полноценной образовательной деятельности, т.е. </a:t>
            </a:r>
            <a:r>
              <a:rPr lang="ru-RU" sz="2000" b="1" dirty="0" err="1" smtClean="0"/>
              <a:t>целеполагает</a:t>
            </a:r>
            <a:r>
              <a:rPr lang="ru-RU" sz="2000" b="1" dirty="0" smtClean="0"/>
              <a:t>, планирует, подготавливает и осуществляет учебные действия, анализирует полученные результаты.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Решаются как учебная, практически значимая, так и личностная задачи.</a:t>
            </a:r>
            <a:endParaRPr lang="ru-RU" sz="2000" b="1" dirty="0"/>
          </a:p>
        </p:txBody>
      </p:sp>
      <p:pic>
        <p:nvPicPr>
          <p:cNvPr id="1027" name="Picture 3" descr="C:\Documents and Settings\Admin\Рабочий стол\medium_shkoln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5165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Тема: ОТ ПРОБЛЕМЫ К ЦЕЛИ.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№1. Возьмите на себя роль одного из действующих лиц сказки «Буратино». В роли Буратино, кота </a:t>
            </a:r>
            <a:r>
              <a:rPr lang="ru-RU" i="1" dirty="0" err="1" smtClean="0"/>
              <a:t>Базилио</a:t>
            </a:r>
            <a:r>
              <a:rPr lang="ru-RU" i="1" dirty="0" smtClean="0"/>
              <a:t> и лисы Алисы или папы Карло проделайте все шаги от определения </a:t>
            </a:r>
            <a:r>
              <a:rPr lang="ru-RU" b="1" i="1" dirty="0" smtClean="0"/>
              <a:t>желаемой ситуации</a:t>
            </a:r>
            <a:r>
              <a:rPr lang="ru-RU" i="1" dirty="0" smtClean="0"/>
              <a:t> до определения способа достижения </a:t>
            </a:r>
            <a:r>
              <a:rPr lang="ru-RU" b="1" i="1" dirty="0" smtClean="0"/>
              <a:t>цели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№2. Представьте, что у вас есть намерение сделать так (выберите 1 вариант):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вашим гостям было нескучно у вас;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вам было удобно делать домашнее задание в своей комнате;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вы с братом / сестрой не ссорились из-за компьютера (он нужен обоим);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ваши одноклассники дружили.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Тема: ОТ ПРОБЛЕМЫ К ЦЕЛИ.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№1. Возьмите на себя роль одного из действующих лиц сказки «Буратино». В роли Буратино, кота </a:t>
            </a:r>
            <a:r>
              <a:rPr lang="ru-RU" i="1" dirty="0" err="1" smtClean="0"/>
              <a:t>Базилио</a:t>
            </a:r>
            <a:r>
              <a:rPr lang="ru-RU" i="1" dirty="0" smtClean="0"/>
              <a:t> и лисы Алисы или папы Карло проделайте все шаги от определения </a:t>
            </a:r>
            <a:r>
              <a:rPr lang="ru-RU" b="1" i="1" dirty="0" smtClean="0"/>
              <a:t>желаемой ситуации</a:t>
            </a:r>
            <a:r>
              <a:rPr lang="ru-RU" i="1" dirty="0" smtClean="0"/>
              <a:t> до определения способа достижения </a:t>
            </a:r>
            <a:r>
              <a:rPr lang="ru-RU" b="1" i="1" dirty="0" smtClean="0"/>
              <a:t>цели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№2. Представьте, что у вас есть намерение сделать так (выберите 1 вариант):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вашим гостям было нескучно у вас;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вам было удобно делать домашнее задание в своей комнате;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вы с братом / сестрой не ссорились из-за компьютера (он нужен обоим);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Чтобы ваши одноклассники дружили.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Промежуточные результаты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b="1" dirty="0" smtClean="0"/>
              <a:t>Тема: ПЛАНИРОВАНИЕ ДЕЯТЕЛЬНОСТИ.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Представьте, что у всех одна </a:t>
            </a:r>
            <a:r>
              <a:rPr lang="ru-RU" b="1" i="1" dirty="0" smtClean="0"/>
              <a:t>цель</a:t>
            </a:r>
            <a:r>
              <a:rPr lang="ru-RU" i="1" dirty="0" smtClean="0"/>
              <a:t>: приготовить чашку английского чая (это чёрный чай с молоком или лимоном). Обсудите в группе, какие </a:t>
            </a:r>
            <a:r>
              <a:rPr lang="ru-RU" b="1" i="1" dirty="0" smtClean="0"/>
              <a:t>задачи</a:t>
            </a:r>
            <a:r>
              <a:rPr lang="ru-RU" i="1" dirty="0" smtClean="0"/>
              <a:t> мы должны решить для достижения цели, и представьте результаты обсуждения классу. Разбейте каждую задачу на пошаговые действия (</a:t>
            </a:r>
            <a:r>
              <a:rPr lang="ru-RU" b="1" i="1" dirty="0" smtClean="0"/>
              <a:t>шаги</a:t>
            </a:r>
            <a:r>
              <a:rPr lang="ru-RU" i="1" dirty="0" smtClean="0"/>
              <a:t>).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Тема: РЕСУРСЫ.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Для того чтобы осуществить свои планы, нужно понять, какие </a:t>
            </a:r>
            <a:r>
              <a:rPr lang="ru-RU" b="1" i="1" dirty="0" smtClean="0"/>
              <a:t>ресурсы</a:t>
            </a:r>
            <a:r>
              <a:rPr lang="ru-RU" i="1" dirty="0" smtClean="0"/>
              <a:t> (материальное оборудование, люди) могут нам понадобиться. Сейчас мы устроим соревнование между группами. Ваша задача – перечислить все ресурсы, необходимые для приготовления чашки английского чая. Победит та группа, чей список окажется самым полным. Прежде чем работать в группе, постарайтесь перечислить ресурсы самостоятельно.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Промежуточные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Тема: РАБОТА СО СПРАВОЧНОЙ ЛИТЕРАТУРОЙ. </a:t>
            </a:r>
            <a:endParaRPr lang="ru-RU" dirty="0" smtClean="0"/>
          </a:p>
          <a:p>
            <a:r>
              <a:rPr lang="ru-RU" i="1" dirty="0" smtClean="0"/>
              <a:t>Прочитайте миф о сотворении Земли (из славянской мифологии). Какая информация вам знакома, а какую следует изучить дополнительно? Какие </a:t>
            </a:r>
            <a:r>
              <a:rPr lang="ru-RU" b="1" i="1" dirty="0" smtClean="0"/>
              <a:t>книжные источники</a:t>
            </a:r>
            <a:r>
              <a:rPr lang="ru-RU" i="1" dirty="0" smtClean="0"/>
              <a:t> вам для этого требуются? Составьте перечень необходимой литературы. Какую информацию она вам даёт? В каком </a:t>
            </a:r>
            <a:r>
              <a:rPr lang="ru-RU" b="1" i="1" dirty="0" smtClean="0"/>
              <a:t>каталоге</a:t>
            </a:r>
            <a:r>
              <a:rPr lang="ru-RU" i="1" dirty="0" smtClean="0"/>
              <a:t> были представлены выбранные вами источники?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доработке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для педагогов по курсу «Основы проектирования».</a:t>
            </a:r>
          </a:p>
          <a:p>
            <a:r>
              <a:rPr lang="ru-RU" dirty="0" smtClean="0"/>
              <a:t>Система оценивания результатов деятельности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ЛИТЕРАТУРА: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Голуб Г.Б., Перелыгина Е.А., </a:t>
            </a:r>
            <a:r>
              <a:rPr lang="ru-RU" dirty="0" err="1" smtClean="0"/>
              <a:t>Чуракова</a:t>
            </a:r>
            <a:r>
              <a:rPr lang="ru-RU" dirty="0" smtClean="0"/>
              <a:t> О.В. Дневник проектной деятельности. 5 – 7 класс / Под ред. Е.Я.Когана. – 2-е изд. – Самара: «Учебная литература», 2008.</a:t>
            </a:r>
          </a:p>
          <a:p>
            <a:pPr lvl="0"/>
            <a:r>
              <a:rPr lang="ru-RU" dirty="0" smtClean="0"/>
              <a:t>Голуб Г.Б., Перелыгина Е.А., </a:t>
            </a:r>
            <a:r>
              <a:rPr lang="ru-RU" dirty="0" err="1" smtClean="0"/>
              <a:t>Чуракова</a:t>
            </a:r>
            <a:r>
              <a:rPr lang="ru-RU" dirty="0" smtClean="0"/>
              <a:t> О.В. Основы проектной деятельности: Коммуникативный практикум: Рабочая тетрадь для 5 – 9 класса / Под ред. Е.Я.Когана. – Самара: «Учебная литература», 2006. </a:t>
            </a:r>
          </a:p>
          <a:p>
            <a:pPr lvl="0"/>
            <a:r>
              <a:rPr lang="ru-RU" dirty="0" smtClean="0"/>
              <a:t>Голуб Г.Б., Перелыгина Е.А., </a:t>
            </a:r>
            <a:r>
              <a:rPr lang="ru-RU" dirty="0" err="1" smtClean="0"/>
              <a:t>Чуракова</a:t>
            </a:r>
            <a:r>
              <a:rPr lang="ru-RU" dirty="0" smtClean="0"/>
              <a:t> О.В. Основы проектной деятельности. Рабочая тетрадь: 5 – 7 класс. Под ред. Е.Я.Когана. – М., 2011.</a:t>
            </a:r>
          </a:p>
          <a:p>
            <a:pPr lvl="0"/>
            <a:r>
              <a:rPr lang="ru-RU" dirty="0" err="1" smtClean="0"/>
              <a:t>Подругина</a:t>
            </a:r>
            <a:r>
              <a:rPr lang="ru-RU" dirty="0" smtClean="0"/>
              <a:t> И.А.  Проектная деятельность старшеклассников на уроках литературы: пособие для учителей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организаций. – М.: «Просвещение», 2013.</a:t>
            </a:r>
          </a:p>
          <a:p>
            <a:pPr lvl="0"/>
            <a:r>
              <a:rPr lang="ru-RU" dirty="0" smtClean="0"/>
              <a:t>Щербакова С.Г. Организация проектной деятельности в образовательном учреждении. – Волгоград: «Корифей», 2007.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Admin\Рабочий стол\0032-032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Учебники 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46237"/>
            <a:ext cx="3643338" cy="4526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400" dirty="0" smtClean="0"/>
              <a:t>Авторы современных учебников всё чаще предлагают обучающимся задания и упражнения в формате учебных проектов с элементами исследования с опорой на библиотечные фонды и интернет-ресурсы</a:t>
            </a:r>
            <a:endParaRPr lang="ru-RU" sz="3400" dirty="0"/>
          </a:p>
        </p:txBody>
      </p:sp>
      <p:pic>
        <p:nvPicPr>
          <p:cNvPr id="2051" name="Picture 3" descr="C:\Documents and Settings\Admin\Рабочий стол\1247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857388" cy="228601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umk_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143380"/>
            <a:ext cx="1928826" cy="2405066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psc388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2286016" cy="2357454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hpsc389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500174"/>
            <a:ext cx="197385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Трудности в учебной деятельности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46237"/>
            <a:ext cx="3429024" cy="4526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Не все пятиклассники готовы проявлять инициативу в выполнении проектных заданий, которые порой заводят их в тупик</a:t>
            </a:r>
            <a:endParaRPr lang="ru-RU" dirty="0"/>
          </a:p>
        </p:txBody>
      </p:sp>
      <p:pic>
        <p:nvPicPr>
          <p:cNvPr id="3074" name="Picture 2" descr="C:\Documents and Settings\Admin\Рабочий стол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786082" cy="4429156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ВРЕМЕННАЯ ПАПКА\ВНИМАНИЕ-картинки\89041040_4783955_x_2cf147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28601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Формулировки заданий, требующие предварительной теоретической подготовки:</a:t>
            </a:r>
            <a:endParaRPr lang="ru-RU" sz="3200" b="1" dirty="0"/>
          </a:p>
        </p:txBody>
      </p:sp>
      <p:pic>
        <p:nvPicPr>
          <p:cNvPr id="5" name="Содержимое 4" descr="hpsc387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967463" cy="2794449"/>
          </a:xfrm>
        </p:spPr>
      </p:pic>
      <p:pic>
        <p:nvPicPr>
          <p:cNvPr id="4098" name="Picture 2" descr="C:\Documents and Settings\Admin\Рабочий стол\hpsc388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224062" cy="307183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631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14686"/>
            <a:ext cx="2857499" cy="342902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daca-mai-era-de-demonstrat-lectura-este-benefica-pentru-creier-studiu-177026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4000528" cy="235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Введение предмета «Основы проектирования» в 5 классе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646237"/>
            <a:ext cx="4643470" cy="4526280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u="sng" dirty="0" smtClean="0"/>
              <a:t>Цель создания </a:t>
            </a:r>
          </a:p>
          <a:p>
            <a:pPr marL="514350" indent="-514350" algn="ctr">
              <a:buNone/>
            </a:pPr>
            <a:r>
              <a:rPr lang="ru-RU" u="sng" dirty="0" smtClean="0"/>
              <a:t>программы:</a:t>
            </a:r>
          </a:p>
          <a:p>
            <a:pPr marL="514350" indent="-514350" algn="ctr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Дать  теоретические знания об основах исследовательской и проектной деятельности</a:t>
            </a:r>
            <a:endParaRPr lang="ru-RU" dirty="0"/>
          </a:p>
        </p:txBody>
      </p:sp>
      <p:pic>
        <p:nvPicPr>
          <p:cNvPr id="5" name="Picture 2" descr="C:\Documents and Settings\Admin\Рабочий стол\1005625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1688339" cy="216850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2282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857496"/>
            <a:ext cx="167761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Введение предмета «Основы проектирования» в 6 классе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646237"/>
            <a:ext cx="4714908" cy="4526280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u="sng" dirty="0" smtClean="0"/>
              <a:t>Цель создания </a:t>
            </a:r>
          </a:p>
          <a:p>
            <a:pPr marL="514350" indent="-514350" algn="ctr">
              <a:buNone/>
            </a:pPr>
            <a:r>
              <a:rPr lang="ru-RU" u="sng" dirty="0" smtClean="0"/>
              <a:t>программы:</a:t>
            </a:r>
          </a:p>
          <a:p>
            <a:pPr marL="514350" indent="-514350" algn="ctr">
              <a:buNone/>
            </a:pPr>
            <a:endParaRPr lang="ru-RU" u="sng" dirty="0" smtClean="0"/>
          </a:p>
          <a:p>
            <a:pPr marL="514350" indent="-514350" algn="ctr">
              <a:buNone/>
            </a:pPr>
            <a:r>
              <a:rPr lang="ru-RU" dirty="0" smtClean="0"/>
              <a:t>Научить создавать проекты различной направленности (учебный, социальный)</a:t>
            </a:r>
            <a:endParaRPr lang="ru-RU" dirty="0"/>
          </a:p>
        </p:txBody>
      </p:sp>
      <p:pic>
        <p:nvPicPr>
          <p:cNvPr id="4" name="Picture 5" descr="C:\Documents and Settings\Admin\Рабочий стол\9119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428868"/>
            <a:ext cx="1928826" cy="250033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7339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190713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Структура </a:t>
            </a:r>
            <a:r>
              <a:rPr lang="ru-RU" dirty="0" err="1" smtClean="0"/>
              <a:t>программмы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6"/>
            <a:ext cx="8043890" cy="492603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5000" dirty="0" smtClean="0"/>
          </a:p>
          <a:p>
            <a:pPr algn="ctr">
              <a:buNone/>
            </a:pPr>
            <a:r>
              <a:rPr lang="ru-RU" sz="5500" dirty="0" smtClean="0"/>
              <a:t>Программа учебного курса «Основы проектирования» содержит три раздела:</a:t>
            </a:r>
          </a:p>
          <a:p>
            <a:pPr lvl="0">
              <a:buNone/>
            </a:pPr>
            <a:endParaRPr lang="ru-RU" sz="5500" u="sng" dirty="0" smtClean="0"/>
          </a:p>
          <a:p>
            <a:pPr lvl="0">
              <a:buNone/>
            </a:pPr>
            <a:r>
              <a:rPr lang="ru-RU" sz="5500" u="sng" dirty="0" smtClean="0"/>
              <a:t>Целевой раздел</a:t>
            </a:r>
            <a:r>
              <a:rPr lang="ru-RU" sz="5500" dirty="0" smtClean="0"/>
              <a:t>:</a:t>
            </a:r>
          </a:p>
          <a:p>
            <a:pPr lvl="0">
              <a:buNone/>
            </a:pPr>
            <a:r>
              <a:rPr lang="ru-RU" sz="5500" dirty="0" smtClean="0"/>
              <a:t>     Пояснительная записка.</a:t>
            </a:r>
          </a:p>
          <a:p>
            <a:pPr lvl="0">
              <a:buNone/>
            </a:pPr>
            <a:r>
              <a:rPr lang="ru-RU" sz="5500" dirty="0" smtClean="0"/>
              <a:t>     Планируемые результаты освоения учащимися основных требований программы учебного курса.</a:t>
            </a:r>
          </a:p>
          <a:p>
            <a:pPr lvl="0">
              <a:buNone/>
            </a:pPr>
            <a:r>
              <a:rPr lang="ru-RU" sz="5500" dirty="0" smtClean="0"/>
              <a:t>     Система оценки достижения планируемых результатов освоения программы учебного курса.</a:t>
            </a:r>
          </a:p>
          <a:p>
            <a:pPr lvl="0">
              <a:buNone/>
            </a:pPr>
            <a:endParaRPr lang="ru-RU" sz="5500" u="sng" dirty="0" smtClean="0"/>
          </a:p>
          <a:p>
            <a:pPr lvl="0">
              <a:buNone/>
            </a:pPr>
            <a:r>
              <a:rPr lang="ru-RU" sz="5500" u="sng" dirty="0" smtClean="0"/>
              <a:t>Содержательный</a:t>
            </a:r>
            <a:r>
              <a:rPr lang="ru-RU" sz="5500" dirty="0" smtClean="0"/>
              <a:t>:</a:t>
            </a:r>
          </a:p>
          <a:p>
            <a:pPr lvl="0">
              <a:buNone/>
            </a:pPr>
            <a:r>
              <a:rPr lang="ru-RU" sz="5500" dirty="0" smtClean="0"/>
              <a:t>      Общие положения.</a:t>
            </a:r>
          </a:p>
          <a:p>
            <a:pPr lvl="0">
              <a:buNone/>
            </a:pPr>
            <a:r>
              <a:rPr lang="ru-RU" sz="5500" dirty="0" smtClean="0"/>
              <a:t>      Программа развития универсальных учебных действий, включающая формирование компетенций учащихся в области использования информационно-коммуникационных технологий, учебно-исследовательской и проектной деятельности.</a:t>
            </a:r>
          </a:p>
          <a:p>
            <a:pPr lvl="0">
              <a:buNone/>
            </a:pPr>
            <a:endParaRPr lang="ru-RU" sz="5500" u="sng" dirty="0" smtClean="0"/>
          </a:p>
          <a:p>
            <a:pPr lvl="0">
              <a:buNone/>
            </a:pPr>
            <a:r>
              <a:rPr lang="ru-RU" sz="5500" u="sng" dirty="0" smtClean="0"/>
              <a:t>Организационный: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     Тематический план учебного курса.</a:t>
            </a:r>
          </a:p>
          <a:p>
            <a:pPr lvl="0">
              <a:buNone/>
            </a:pPr>
            <a:r>
              <a:rPr lang="ru-RU" sz="5500" dirty="0" smtClean="0"/>
              <a:t>     Перечень необходимого оборудования.</a:t>
            </a:r>
          </a:p>
          <a:p>
            <a:pPr lvl="0">
              <a:buNone/>
            </a:pPr>
            <a:r>
              <a:rPr lang="ru-RU" sz="5500" dirty="0" smtClean="0"/>
              <a:t>     Литература.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1470</Words>
  <Application>Microsoft Office PowerPoint</Application>
  <PresentationFormat>Экран (4:3)</PresentationFormat>
  <Paragraphs>217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Литейная</vt:lpstr>
      <vt:lpstr>Предмет «Основы проектирования» как средство развития проектно-исследовательских умений обучающихся</vt:lpstr>
      <vt:lpstr>Метод проектов – один из способов реализации ФГОС</vt:lpstr>
      <vt:lpstr>Проектно-исследовательская деятельность как путь реализации компетентностного подхода к преподаванию</vt:lpstr>
      <vt:lpstr>Учебники сегодня</vt:lpstr>
      <vt:lpstr>Трудности в учебной деятельности</vt:lpstr>
      <vt:lpstr>Формулировки заданий, требующие предварительной теоретической подготовки:</vt:lpstr>
      <vt:lpstr>Введение предмета «Основы проектирования» в 5 классе</vt:lpstr>
      <vt:lpstr>Введение предмета «Основы проектирования» в 6 классе </vt:lpstr>
      <vt:lpstr>Структура программмы:</vt:lpstr>
      <vt:lpstr>Описание программы:</vt:lpstr>
      <vt:lpstr>Краткое содержание программы:</vt:lpstr>
      <vt:lpstr>  Планируемые результаты освоения учащимися программы учебного курса «Основы проектирования». </vt:lpstr>
      <vt:lpstr>Ценностно-смысловая компетентность </vt:lpstr>
      <vt:lpstr>Общекультурная компетентность </vt:lpstr>
      <vt:lpstr>Информационная компетентность </vt:lpstr>
      <vt:lpstr>Коммуникативная компетентность </vt:lpstr>
      <vt:lpstr>Компетентность личностного самосовершенствования </vt:lpstr>
      <vt:lpstr>Учебно-познавательная компетентность </vt:lpstr>
      <vt:lpstr>Оценивание результатов деятельности обучающихся</vt:lpstr>
      <vt:lpstr>Критерии оценки мультимедийных проектов</vt:lpstr>
      <vt:lpstr>Самооценка и оценка одноклассников</vt:lpstr>
      <vt:lpstr>Необходимый инструментарий:</vt:lpstr>
      <vt:lpstr>Промежуточные результаты</vt:lpstr>
      <vt:lpstr>Промежуточные результаты</vt:lpstr>
      <vt:lpstr>Промежуточные результаты</vt:lpstr>
      <vt:lpstr>Промежуточные результаты</vt:lpstr>
      <vt:lpstr>Промежуточные результаты</vt:lpstr>
      <vt:lpstr>Перечень оборудования: </vt:lpstr>
      <vt:lpstr>Промежуточные результаты</vt:lpstr>
      <vt:lpstr>Промежуточные результаты</vt:lpstr>
      <vt:lpstr>Промежуточные результаты</vt:lpstr>
      <vt:lpstr>Промежуточные результаты</vt:lpstr>
      <vt:lpstr>Промежуточные результаты</vt:lpstr>
      <vt:lpstr>В доработке</vt:lpstr>
      <vt:lpstr>ЛИТЕРАТУРА: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«Основы проектирования» как средство развития проектно-исследовательских умений обучающихся</dc:title>
  <dc:creator>User</dc:creator>
  <cp:lastModifiedBy>админ</cp:lastModifiedBy>
  <cp:revision>44</cp:revision>
  <dcterms:created xsi:type="dcterms:W3CDTF">2013-12-09T18:42:23Z</dcterms:created>
  <dcterms:modified xsi:type="dcterms:W3CDTF">2014-12-09T11:02:00Z</dcterms:modified>
</cp:coreProperties>
</file>